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9" r:id="rId2"/>
    <p:sldId id="260" r:id="rId3"/>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76138" autoAdjust="0"/>
  </p:normalViewPr>
  <p:slideViewPr>
    <p:cSldViewPr>
      <p:cViewPr>
        <p:scale>
          <a:sx n="200" d="100"/>
          <a:sy n="200" d="100"/>
        </p:scale>
        <p:origin x="144" y="-557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902142-BDBA-4C4E-A452-3B988E2AF19F}" type="datetimeFigureOut">
              <a:rPr lang="en-GB" smtClean="0"/>
              <a:t>16/08/2022</a:t>
            </a:fld>
            <a:endParaRPr lang="en-GB"/>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83250C-373B-48D2-A5C7-965119C3FC88}" type="slidenum">
              <a:rPr lang="en-GB" smtClean="0"/>
              <a:t>‹#›</a:t>
            </a:fld>
            <a:endParaRPr lang="en-GB"/>
          </a:p>
        </p:txBody>
      </p:sp>
    </p:spTree>
    <p:extLst>
      <p:ext uri="{BB962C8B-B14F-4D97-AF65-F5344CB8AC3E}">
        <p14:creationId xmlns:p14="http://schemas.microsoft.com/office/powerpoint/2010/main" val="321736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1241425"/>
            <a:ext cx="2511425" cy="3349625"/>
          </a:xfrm>
        </p:spPr>
      </p:sp>
      <p:sp>
        <p:nvSpPr>
          <p:cNvPr id="3" name="Notes Placeholder 2"/>
          <p:cNvSpPr>
            <a:spLocks noGrp="1"/>
          </p:cNvSpPr>
          <p:nvPr>
            <p:ph type="body" idx="1"/>
          </p:nvPr>
        </p:nvSpPr>
        <p:spPr/>
        <p:txBody>
          <a:bodyPr/>
          <a:lstStyle/>
          <a:p>
            <a:r>
              <a:rPr lang="en-GB" dirty="0" smtClean="0"/>
              <a:t>Title</a:t>
            </a:r>
            <a:r>
              <a:rPr lang="en-GB" baseline="0" dirty="0" smtClean="0"/>
              <a:t> of your session</a:t>
            </a:r>
            <a:endParaRPr lang="en-GB" dirty="0"/>
          </a:p>
        </p:txBody>
      </p:sp>
      <p:sp>
        <p:nvSpPr>
          <p:cNvPr id="4" name="Slide Number Placeholder 3"/>
          <p:cNvSpPr>
            <a:spLocks noGrp="1"/>
          </p:cNvSpPr>
          <p:nvPr>
            <p:ph type="sldNum" sz="quarter" idx="10"/>
          </p:nvPr>
        </p:nvSpPr>
        <p:spPr/>
        <p:txBody>
          <a:bodyPr/>
          <a:lstStyle/>
          <a:p>
            <a:fld id="{9383250C-373B-48D2-A5C7-965119C3FC88}" type="slidenum">
              <a:rPr lang="en-GB" smtClean="0"/>
              <a:t>1</a:t>
            </a:fld>
            <a:endParaRPr lang="en-GB"/>
          </a:p>
        </p:txBody>
      </p:sp>
    </p:spTree>
    <p:extLst>
      <p:ext uri="{BB962C8B-B14F-4D97-AF65-F5344CB8AC3E}">
        <p14:creationId xmlns:p14="http://schemas.microsoft.com/office/powerpoint/2010/main" val="363906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1241425"/>
            <a:ext cx="2511425" cy="3349625"/>
          </a:xfrm>
        </p:spPr>
      </p:sp>
      <p:sp>
        <p:nvSpPr>
          <p:cNvPr id="3" name="Notes Placeholder 2"/>
          <p:cNvSpPr>
            <a:spLocks noGrp="1"/>
          </p:cNvSpPr>
          <p:nvPr>
            <p:ph type="body" idx="1"/>
          </p:nvPr>
        </p:nvSpPr>
        <p:spPr/>
        <p:txBody>
          <a:bodyPr/>
          <a:lstStyle/>
          <a:p>
            <a:r>
              <a:rPr lang="en-GB" dirty="0" smtClean="0"/>
              <a:t>Title</a:t>
            </a:r>
            <a:r>
              <a:rPr lang="en-GB" baseline="0" dirty="0" smtClean="0"/>
              <a:t> of your session</a:t>
            </a:r>
            <a:endParaRPr lang="en-GB" dirty="0"/>
          </a:p>
        </p:txBody>
      </p:sp>
      <p:sp>
        <p:nvSpPr>
          <p:cNvPr id="4" name="Slide Number Placeholder 3"/>
          <p:cNvSpPr>
            <a:spLocks noGrp="1"/>
          </p:cNvSpPr>
          <p:nvPr>
            <p:ph type="sldNum" sz="quarter" idx="10"/>
          </p:nvPr>
        </p:nvSpPr>
        <p:spPr/>
        <p:txBody>
          <a:bodyPr/>
          <a:lstStyle/>
          <a:p>
            <a:fld id="{9383250C-373B-48D2-A5C7-965119C3FC88}" type="slidenum">
              <a:rPr lang="en-GB" smtClean="0"/>
              <a:t>2</a:t>
            </a:fld>
            <a:endParaRPr lang="en-GB"/>
          </a:p>
        </p:txBody>
      </p:sp>
    </p:spTree>
    <p:extLst>
      <p:ext uri="{BB962C8B-B14F-4D97-AF65-F5344CB8AC3E}">
        <p14:creationId xmlns:p14="http://schemas.microsoft.com/office/powerpoint/2010/main" val="126578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DF2369-1BB8-4D59-87D9-7BB5F4A66BBB}"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253342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DF2369-1BB8-4D59-87D9-7BB5F4A66BBB}"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420347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DF2369-1BB8-4D59-87D9-7BB5F4A66BBB}"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348785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DF2369-1BB8-4D59-87D9-7BB5F4A66BBB}"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391310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F2369-1BB8-4D59-87D9-7BB5F4A66BBB}" type="datetimeFigureOut">
              <a:rPr lang="en-GB" smtClean="0"/>
              <a:t>16/08/2022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254804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DF2369-1BB8-4D59-87D9-7BB5F4A66BBB}"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84155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DF2369-1BB8-4D59-87D9-7BB5F4A66BBB}" type="datetimeFigureOut">
              <a:rPr lang="en-GB" smtClean="0"/>
              <a:t>16/08/2022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226801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DF2369-1BB8-4D59-87D9-7BB5F4A66BBB}" type="datetimeFigureOut">
              <a:rPr lang="en-GB" smtClean="0"/>
              <a:t>16/08/2022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216685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F2369-1BB8-4D59-87D9-7BB5F4A66BBB}" type="datetimeFigureOut">
              <a:rPr lang="en-GB" smtClean="0"/>
              <a:t>16/08/2022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27039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DF2369-1BB8-4D59-87D9-7BB5F4A66BBB}"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201527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DF2369-1BB8-4D59-87D9-7BB5F4A66BBB}" type="datetimeFigureOut">
              <a:rPr lang="en-GB" smtClean="0"/>
              <a:t>16/08/2022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66E9DA-6199-4A7D-8B94-FCB67EC5567B}" type="slidenum">
              <a:rPr lang="en-GB" smtClean="0"/>
              <a:t>‹#›</a:t>
            </a:fld>
            <a:endParaRPr lang="en-GB"/>
          </a:p>
        </p:txBody>
      </p:sp>
    </p:spTree>
    <p:extLst>
      <p:ext uri="{BB962C8B-B14F-4D97-AF65-F5344CB8AC3E}">
        <p14:creationId xmlns:p14="http://schemas.microsoft.com/office/powerpoint/2010/main" val="195937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8DF2369-1BB8-4D59-87D9-7BB5F4A66BBB}" type="datetimeFigureOut">
              <a:rPr lang="en-GB" smtClean="0"/>
              <a:t>16/08/2022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666E9DA-6199-4A7D-8B94-FCB67EC5567B}" type="slidenum">
              <a:rPr lang="en-GB" smtClean="0"/>
              <a:t>‹#›</a:t>
            </a:fld>
            <a:endParaRPr lang="en-GB"/>
          </a:p>
        </p:txBody>
      </p:sp>
    </p:spTree>
    <p:extLst>
      <p:ext uri="{BB962C8B-B14F-4D97-AF65-F5344CB8AC3E}">
        <p14:creationId xmlns:p14="http://schemas.microsoft.com/office/powerpoint/2010/main" val="3511770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cco_school_logo-full_colour_whit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256" y="14064"/>
            <a:ext cx="1058462" cy="1485000"/>
          </a:xfrm>
          <a:prstGeom prst="rect">
            <a:avLst/>
          </a:prstGeom>
        </p:spPr>
      </p:pic>
      <p:sp>
        <p:nvSpPr>
          <p:cNvPr id="4" name="Rectangle 3">
            <a:extLst>
              <a:ext uri="{FF2B5EF4-FFF2-40B4-BE49-F238E27FC236}">
                <a16:creationId xmlns:a16="http://schemas.microsoft.com/office/drawing/2014/main" id="{4BF35BCE-C04F-E743-9945-824F0A5512E6}"/>
              </a:ext>
            </a:extLst>
          </p:cNvPr>
          <p:cNvSpPr/>
          <p:nvPr/>
        </p:nvSpPr>
        <p:spPr>
          <a:xfrm>
            <a:off x="720308" y="179512"/>
            <a:ext cx="4581832" cy="530915"/>
          </a:xfrm>
          <a:prstGeom prst="rect">
            <a:avLst/>
          </a:prstGeom>
          <a:noFill/>
        </p:spPr>
        <p:txBody>
          <a:bodyPr wrap="none" lIns="68580" tIns="34290" rIns="68580" bIns="34290">
            <a:spAutoFit/>
          </a:bodyPr>
          <a:lstStyle/>
          <a:p>
            <a:pPr algn="ctr"/>
            <a:r>
              <a:rPr lang="en-US" sz="3000" dirty="0" err="1"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Ecclesfield</a:t>
            </a:r>
            <a:r>
              <a:rPr lang="en-US" sz="3000"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School Uniform</a:t>
            </a:r>
            <a:endParaRPr lang="en-US" sz="3000"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stretch>
            <a:fillRect/>
          </a:stretch>
        </p:blipFill>
        <p:spPr>
          <a:xfrm>
            <a:off x="1359816" y="941627"/>
            <a:ext cx="864096" cy="2117239"/>
          </a:xfrm>
          <a:prstGeom prst="rect">
            <a:avLst/>
          </a:prstGeom>
        </p:spPr>
      </p:pic>
      <p:pic>
        <p:nvPicPr>
          <p:cNvPr id="3" name="Picture 2"/>
          <p:cNvPicPr>
            <a:picLocks noChangeAspect="1"/>
          </p:cNvPicPr>
          <p:nvPr/>
        </p:nvPicPr>
        <p:blipFill>
          <a:blip r:embed="rId5"/>
          <a:stretch>
            <a:fillRect/>
          </a:stretch>
        </p:blipFill>
        <p:spPr>
          <a:xfrm>
            <a:off x="148361" y="971600"/>
            <a:ext cx="1053617" cy="2102565"/>
          </a:xfrm>
          <a:prstGeom prst="rect">
            <a:avLst/>
          </a:prstGeom>
        </p:spPr>
      </p:pic>
      <p:pic>
        <p:nvPicPr>
          <p:cNvPr id="5" name="Picture 4"/>
          <p:cNvPicPr>
            <a:picLocks noChangeAspect="1"/>
          </p:cNvPicPr>
          <p:nvPr/>
        </p:nvPicPr>
        <p:blipFill rotWithShape="1">
          <a:blip r:embed="rId6"/>
          <a:srcRect b="2439"/>
          <a:stretch/>
        </p:blipFill>
        <p:spPr>
          <a:xfrm>
            <a:off x="2309123" y="941627"/>
            <a:ext cx="781933" cy="2103489"/>
          </a:xfrm>
          <a:prstGeom prst="rect">
            <a:avLst/>
          </a:prstGeom>
        </p:spPr>
      </p:pic>
      <p:pic>
        <p:nvPicPr>
          <p:cNvPr id="6" name="Picture 5"/>
          <p:cNvPicPr>
            <a:picLocks noChangeAspect="1"/>
          </p:cNvPicPr>
          <p:nvPr/>
        </p:nvPicPr>
        <p:blipFill>
          <a:blip r:embed="rId7"/>
          <a:stretch>
            <a:fillRect/>
          </a:stretch>
        </p:blipFill>
        <p:spPr>
          <a:xfrm>
            <a:off x="3167508" y="843516"/>
            <a:ext cx="829765" cy="985609"/>
          </a:xfrm>
          <a:prstGeom prst="rect">
            <a:avLst/>
          </a:prstGeom>
        </p:spPr>
      </p:pic>
      <p:pic>
        <p:nvPicPr>
          <p:cNvPr id="8" name="Picture 7"/>
          <p:cNvPicPr>
            <a:picLocks noChangeAspect="1"/>
          </p:cNvPicPr>
          <p:nvPr/>
        </p:nvPicPr>
        <p:blipFill rotWithShape="1">
          <a:blip r:embed="rId8"/>
          <a:srcRect l="16431" b="4249"/>
          <a:stretch/>
        </p:blipFill>
        <p:spPr>
          <a:xfrm>
            <a:off x="4151320" y="1395100"/>
            <a:ext cx="713944" cy="403659"/>
          </a:xfrm>
          <a:prstGeom prst="rect">
            <a:avLst/>
          </a:prstGeom>
        </p:spPr>
      </p:pic>
      <p:pic>
        <p:nvPicPr>
          <p:cNvPr id="9" name="Picture 8"/>
          <p:cNvPicPr>
            <a:picLocks noChangeAspect="1"/>
          </p:cNvPicPr>
          <p:nvPr/>
        </p:nvPicPr>
        <p:blipFill>
          <a:blip r:embed="rId9"/>
          <a:stretch>
            <a:fillRect/>
          </a:stretch>
        </p:blipFill>
        <p:spPr>
          <a:xfrm>
            <a:off x="4940869" y="843516"/>
            <a:ext cx="752601" cy="436884"/>
          </a:xfrm>
          <a:prstGeom prst="rect">
            <a:avLst/>
          </a:prstGeom>
        </p:spPr>
      </p:pic>
      <p:pic>
        <p:nvPicPr>
          <p:cNvPr id="10" name="Picture 9"/>
          <p:cNvPicPr>
            <a:picLocks noChangeAspect="1"/>
          </p:cNvPicPr>
          <p:nvPr/>
        </p:nvPicPr>
        <p:blipFill>
          <a:blip r:embed="rId10"/>
          <a:stretch>
            <a:fillRect/>
          </a:stretch>
        </p:blipFill>
        <p:spPr>
          <a:xfrm>
            <a:off x="5109760" y="1453023"/>
            <a:ext cx="622482" cy="340103"/>
          </a:xfrm>
          <a:prstGeom prst="rect">
            <a:avLst/>
          </a:prstGeom>
        </p:spPr>
      </p:pic>
      <p:pic>
        <p:nvPicPr>
          <p:cNvPr id="14" name="Picture 13"/>
          <p:cNvPicPr>
            <a:picLocks noChangeAspect="1"/>
          </p:cNvPicPr>
          <p:nvPr/>
        </p:nvPicPr>
        <p:blipFill>
          <a:blip r:embed="rId11"/>
          <a:stretch>
            <a:fillRect/>
          </a:stretch>
        </p:blipFill>
        <p:spPr>
          <a:xfrm>
            <a:off x="4114124" y="783865"/>
            <a:ext cx="712915" cy="583062"/>
          </a:xfrm>
          <a:prstGeom prst="rect">
            <a:avLst/>
          </a:prstGeom>
        </p:spPr>
      </p:pic>
      <p:pic>
        <p:nvPicPr>
          <p:cNvPr id="15" name="Picture 14"/>
          <p:cNvPicPr>
            <a:picLocks noChangeAspect="1"/>
          </p:cNvPicPr>
          <p:nvPr/>
        </p:nvPicPr>
        <p:blipFill>
          <a:blip r:embed="rId12"/>
          <a:stretch>
            <a:fillRect/>
          </a:stretch>
        </p:blipFill>
        <p:spPr>
          <a:xfrm>
            <a:off x="5771445" y="1308750"/>
            <a:ext cx="410585" cy="380628"/>
          </a:xfrm>
          <a:prstGeom prst="rect">
            <a:avLst/>
          </a:prstGeom>
        </p:spPr>
      </p:pic>
      <p:pic>
        <p:nvPicPr>
          <p:cNvPr id="16" name="Picture 15"/>
          <p:cNvPicPr>
            <a:picLocks noChangeAspect="1"/>
          </p:cNvPicPr>
          <p:nvPr/>
        </p:nvPicPr>
        <p:blipFill>
          <a:blip r:embed="rId13"/>
          <a:stretch>
            <a:fillRect/>
          </a:stretch>
        </p:blipFill>
        <p:spPr>
          <a:xfrm>
            <a:off x="4109954" y="2633168"/>
            <a:ext cx="829766" cy="398981"/>
          </a:xfrm>
          <a:prstGeom prst="rect">
            <a:avLst/>
          </a:prstGeom>
        </p:spPr>
      </p:pic>
      <p:pic>
        <p:nvPicPr>
          <p:cNvPr id="17" name="Picture 16"/>
          <p:cNvPicPr>
            <a:picLocks noChangeAspect="1"/>
          </p:cNvPicPr>
          <p:nvPr/>
        </p:nvPicPr>
        <p:blipFill>
          <a:blip r:embed="rId14"/>
          <a:stretch>
            <a:fillRect/>
          </a:stretch>
        </p:blipFill>
        <p:spPr>
          <a:xfrm>
            <a:off x="5304343" y="2646192"/>
            <a:ext cx="934203" cy="490795"/>
          </a:xfrm>
          <a:prstGeom prst="rect">
            <a:avLst/>
          </a:prstGeom>
        </p:spPr>
      </p:pic>
      <p:pic>
        <p:nvPicPr>
          <p:cNvPr id="18" name="Picture 17"/>
          <p:cNvPicPr>
            <a:picLocks noChangeAspect="1"/>
          </p:cNvPicPr>
          <p:nvPr/>
        </p:nvPicPr>
        <p:blipFill>
          <a:blip r:embed="rId15"/>
          <a:stretch>
            <a:fillRect/>
          </a:stretch>
        </p:blipFill>
        <p:spPr>
          <a:xfrm>
            <a:off x="3997273" y="1926418"/>
            <a:ext cx="1010620" cy="532872"/>
          </a:xfrm>
          <a:prstGeom prst="rect">
            <a:avLst/>
          </a:prstGeom>
        </p:spPr>
      </p:pic>
      <p:pic>
        <p:nvPicPr>
          <p:cNvPr id="19" name="Picture 18"/>
          <p:cNvPicPr>
            <a:picLocks noChangeAspect="1"/>
          </p:cNvPicPr>
          <p:nvPr/>
        </p:nvPicPr>
        <p:blipFill>
          <a:blip r:embed="rId16"/>
          <a:stretch>
            <a:fillRect/>
          </a:stretch>
        </p:blipFill>
        <p:spPr>
          <a:xfrm>
            <a:off x="5262734" y="1862001"/>
            <a:ext cx="1017422" cy="742675"/>
          </a:xfrm>
          <a:prstGeom prst="rect">
            <a:avLst/>
          </a:prstGeom>
        </p:spPr>
      </p:pic>
      <p:sp>
        <p:nvSpPr>
          <p:cNvPr id="20" name="TextBox 19"/>
          <p:cNvSpPr txBox="1"/>
          <p:nvPr/>
        </p:nvSpPr>
        <p:spPr>
          <a:xfrm>
            <a:off x="3916414" y="2349194"/>
            <a:ext cx="1313671" cy="246221"/>
          </a:xfrm>
          <a:prstGeom prst="rect">
            <a:avLst/>
          </a:prstGeom>
          <a:noFill/>
        </p:spPr>
        <p:txBody>
          <a:bodyPr wrap="square" rtlCol="0">
            <a:spAutoFit/>
          </a:bodyPr>
          <a:lstStyle/>
          <a:p>
            <a:r>
              <a:rPr lang="en-GB" sz="1000" dirty="0" smtClean="0"/>
              <a:t>Gold adornments</a:t>
            </a:r>
            <a:endParaRPr lang="en-GB" sz="1000" dirty="0"/>
          </a:p>
        </p:txBody>
      </p:sp>
      <p:graphicFrame>
        <p:nvGraphicFramePr>
          <p:cNvPr id="21" name="Table 20"/>
          <p:cNvGraphicFramePr>
            <a:graphicFrameLocks noGrp="1"/>
          </p:cNvGraphicFramePr>
          <p:nvPr>
            <p:extLst>
              <p:ext uri="{D42A27DB-BD31-4B8C-83A1-F6EECF244321}">
                <p14:modId xmlns:p14="http://schemas.microsoft.com/office/powerpoint/2010/main" val="3388743063"/>
              </p:ext>
            </p:extLst>
          </p:nvPr>
        </p:nvGraphicFramePr>
        <p:xfrm>
          <a:off x="120581" y="3196190"/>
          <a:ext cx="6643357" cy="2217420"/>
        </p:xfrm>
        <a:graphic>
          <a:graphicData uri="http://schemas.openxmlformats.org/drawingml/2006/table">
            <a:tbl>
              <a:tblPr firstRow="1" bandRow="1">
                <a:tableStyleId>{5940675A-B579-460E-94D1-54222C63F5DA}</a:tableStyleId>
              </a:tblPr>
              <a:tblGrid>
                <a:gridCol w="6643357">
                  <a:extLst>
                    <a:ext uri="{9D8B030D-6E8A-4147-A177-3AD203B41FA5}">
                      <a16:colId xmlns:a16="http://schemas.microsoft.com/office/drawing/2014/main" val="2495810941"/>
                    </a:ext>
                  </a:extLst>
                </a:gridCol>
              </a:tblGrid>
              <a:tr h="271509">
                <a:tc>
                  <a:txBody>
                    <a:bodyPr/>
                    <a:lstStyle/>
                    <a:p>
                      <a:pPr algn="ctr"/>
                      <a:r>
                        <a:rPr lang="en-GB" b="1" dirty="0" smtClean="0"/>
                        <a:t>General</a:t>
                      </a:r>
                      <a:endParaRPr lang="en-GB" b="1" dirty="0"/>
                    </a:p>
                  </a:txBody>
                  <a:tcPr>
                    <a:solidFill>
                      <a:schemeClr val="bg1">
                        <a:lumMod val="85000"/>
                      </a:schemeClr>
                    </a:solidFill>
                  </a:tcPr>
                </a:tc>
                <a:extLst>
                  <a:ext uri="{0D108BD9-81ED-4DB2-BD59-A6C34878D82A}">
                    <a16:rowId xmlns:a16="http://schemas.microsoft.com/office/drawing/2014/main" val="1213670144"/>
                  </a:ext>
                </a:extLst>
              </a:tr>
              <a:tr h="271509">
                <a:tc>
                  <a:txBody>
                    <a:bodyPr/>
                    <a:lstStyle/>
                    <a:p>
                      <a:r>
                        <a:rPr lang="en-GB" b="1" dirty="0" smtClean="0"/>
                        <a:t>JUMPER</a:t>
                      </a:r>
                      <a:r>
                        <a:rPr lang="en-GB" dirty="0" smtClean="0"/>
                        <a:t> – At the discretion of the Headteacher, jumpers may be removed</a:t>
                      </a:r>
                      <a:r>
                        <a:rPr lang="en-GB" baseline="0" dirty="0" smtClean="0"/>
                        <a:t> in hot weather.  Pupils will be notified of this by their Tutor. </a:t>
                      </a:r>
                      <a:endParaRPr lang="en-GB" dirty="0"/>
                    </a:p>
                  </a:txBody>
                  <a:tcPr/>
                </a:tc>
                <a:extLst>
                  <a:ext uri="{0D108BD9-81ED-4DB2-BD59-A6C34878D82A}">
                    <a16:rowId xmlns:a16="http://schemas.microsoft.com/office/drawing/2014/main" val="1514771011"/>
                  </a:ext>
                </a:extLst>
              </a:tr>
              <a:tr h="271509">
                <a:tc>
                  <a:txBody>
                    <a:bodyPr/>
                    <a:lstStyle/>
                    <a:p>
                      <a:r>
                        <a:rPr lang="en-GB" b="1" dirty="0" smtClean="0"/>
                        <a:t>HAIR &amp; NAILS </a:t>
                      </a:r>
                      <a:r>
                        <a:rPr lang="en-GB" dirty="0" smtClean="0"/>
                        <a:t>– Hair colour must be natural</a:t>
                      </a:r>
                      <a:r>
                        <a:rPr lang="en-GB" baseline="0" dirty="0" smtClean="0"/>
                        <a:t> and no extreme haircuts </a:t>
                      </a:r>
                      <a:r>
                        <a:rPr lang="en-GB" baseline="0" dirty="0" err="1" smtClean="0"/>
                        <a:t>ie</a:t>
                      </a:r>
                      <a:r>
                        <a:rPr lang="en-GB" baseline="0" dirty="0" smtClean="0"/>
                        <a:t> Mohican, patterns.</a:t>
                      </a:r>
                    </a:p>
                    <a:p>
                      <a:r>
                        <a:rPr lang="en-GB" baseline="0" dirty="0" smtClean="0"/>
                        <a:t>Nails must be no longer than the top of fingers.  False nails are not permitted. Nail polish must be neutral/natural colours. Students should not wear false eyelashes.</a:t>
                      </a:r>
                      <a:endParaRPr lang="en-GB" dirty="0"/>
                    </a:p>
                  </a:txBody>
                  <a:tcPr/>
                </a:tc>
                <a:extLst>
                  <a:ext uri="{0D108BD9-81ED-4DB2-BD59-A6C34878D82A}">
                    <a16:rowId xmlns:a16="http://schemas.microsoft.com/office/drawing/2014/main" val="1028273181"/>
                  </a:ext>
                </a:extLst>
              </a:tr>
              <a:tr h="271509">
                <a:tc>
                  <a:txBody>
                    <a:bodyPr/>
                    <a:lstStyle/>
                    <a:p>
                      <a:r>
                        <a:rPr lang="en-GB" b="1" dirty="0" smtClean="0"/>
                        <a:t>JEWELLERY &amp; MAKE-UP </a:t>
                      </a:r>
                      <a:r>
                        <a:rPr lang="en-GB" dirty="0" smtClean="0"/>
                        <a:t>– One pair of studs may be worn.  No other facial jewellery</a:t>
                      </a:r>
                      <a:r>
                        <a:rPr lang="en-GB" baseline="0" dirty="0" smtClean="0"/>
                        <a:t> may be worn.  Tongue/lip/nose piercings are not permitted. Wristbands and bracelets are not permitted. Students may wear one ring. Necklaces are not to be worn.</a:t>
                      </a:r>
                      <a:endParaRPr lang="en-GB" dirty="0"/>
                    </a:p>
                  </a:txBody>
                  <a:tcPr/>
                </a:tc>
                <a:extLst>
                  <a:ext uri="{0D108BD9-81ED-4DB2-BD59-A6C34878D82A}">
                    <a16:rowId xmlns:a16="http://schemas.microsoft.com/office/drawing/2014/main" val="2761712936"/>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248638748"/>
              </p:ext>
            </p:extLst>
          </p:nvPr>
        </p:nvGraphicFramePr>
        <p:xfrm>
          <a:off x="120581" y="5649819"/>
          <a:ext cx="6623869" cy="3017520"/>
        </p:xfrm>
        <a:graphic>
          <a:graphicData uri="http://schemas.openxmlformats.org/drawingml/2006/table">
            <a:tbl>
              <a:tblPr firstRow="1" bandRow="1">
                <a:tableStyleId>{5940675A-B579-460E-94D1-54222C63F5DA}</a:tableStyleId>
              </a:tblPr>
              <a:tblGrid>
                <a:gridCol w="6623869">
                  <a:extLst>
                    <a:ext uri="{9D8B030D-6E8A-4147-A177-3AD203B41FA5}">
                      <a16:colId xmlns:a16="http://schemas.microsoft.com/office/drawing/2014/main" val="2495810941"/>
                    </a:ext>
                  </a:extLst>
                </a:gridCol>
              </a:tblGrid>
              <a:tr h="271509">
                <a:tc>
                  <a:txBody>
                    <a:bodyPr/>
                    <a:lstStyle/>
                    <a:p>
                      <a:pPr algn="ctr"/>
                      <a:r>
                        <a:rPr lang="en-GB" b="1" dirty="0" smtClean="0"/>
                        <a:t>Uniform</a:t>
                      </a:r>
                      <a:endParaRPr lang="en-GB" b="1" dirty="0"/>
                    </a:p>
                  </a:txBody>
                  <a:tcPr>
                    <a:solidFill>
                      <a:schemeClr val="bg1">
                        <a:lumMod val="85000"/>
                      </a:schemeClr>
                    </a:solidFill>
                  </a:tcPr>
                </a:tc>
                <a:extLst>
                  <a:ext uri="{0D108BD9-81ED-4DB2-BD59-A6C34878D82A}">
                    <a16:rowId xmlns:a16="http://schemas.microsoft.com/office/drawing/2014/main" val="1213670144"/>
                  </a:ext>
                </a:extLst>
              </a:tr>
              <a:tr h="271509">
                <a:tc>
                  <a:txBody>
                    <a:bodyPr/>
                    <a:lstStyle/>
                    <a:p>
                      <a:r>
                        <a:rPr lang="en-GB" b="1" dirty="0" smtClean="0"/>
                        <a:t>TROUSERS </a:t>
                      </a:r>
                      <a:r>
                        <a:rPr lang="en-GB" dirty="0" smtClean="0"/>
                        <a:t>– Plain black, straight-legged trousers. Trousers should be loose fitting from hip to ankle.  No jeans, leggings, tight</a:t>
                      </a:r>
                      <a:r>
                        <a:rPr lang="en-GB" baseline="0" dirty="0" smtClean="0"/>
                        <a:t> fitting trousers are permitted.</a:t>
                      </a:r>
                      <a:r>
                        <a:rPr lang="en-GB" dirty="0" smtClean="0"/>
                        <a:t>  Please note that many high-street retailers will market their trousers as ‘school – ready’.  Please always check that it is compliant with School policy before purchasing.</a:t>
                      </a:r>
                      <a:endParaRPr lang="en-GB" dirty="0"/>
                    </a:p>
                  </a:txBody>
                  <a:tcPr/>
                </a:tc>
                <a:extLst>
                  <a:ext uri="{0D108BD9-81ED-4DB2-BD59-A6C34878D82A}">
                    <a16:rowId xmlns:a16="http://schemas.microsoft.com/office/drawing/2014/main" val="1514771011"/>
                  </a:ext>
                </a:extLst>
              </a:tr>
              <a:tr h="271509">
                <a:tc>
                  <a:txBody>
                    <a:bodyPr/>
                    <a:lstStyle/>
                    <a:p>
                      <a:r>
                        <a:rPr lang="en-GB" b="1" dirty="0" smtClean="0"/>
                        <a:t>SHIRT </a:t>
                      </a:r>
                      <a:r>
                        <a:rPr lang="en-GB" dirty="0" smtClean="0"/>
                        <a:t>– Plain, white,</a:t>
                      </a:r>
                      <a:r>
                        <a:rPr lang="en-GB" baseline="0" dirty="0" smtClean="0"/>
                        <a:t> stiff-collared shirt must be worn.  Top buttons must be fastened at all times.  Shirts may have full or short sleeves.</a:t>
                      </a:r>
                      <a:endParaRPr lang="en-GB" dirty="0"/>
                    </a:p>
                  </a:txBody>
                  <a:tcPr/>
                </a:tc>
                <a:extLst>
                  <a:ext uri="{0D108BD9-81ED-4DB2-BD59-A6C34878D82A}">
                    <a16:rowId xmlns:a16="http://schemas.microsoft.com/office/drawing/2014/main" val="1028273181"/>
                  </a:ext>
                </a:extLst>
              </a:tr>
              <a:tr h="271509">
                <a:tc>
                  <a:txBody>
                    <a:bodyPr/>
                    <a:lstStyle/>
                    <a:p>
                      <a:r>
                        <a:rPr lang="en-GB" b="1" dirty="0" smtClean="0"/>
                        <a:t>SHOES </a:t>
                      </a:r>
                      <a:r>
                        <a:rPr lang="en-GB" dirty="0" smtClean="0"/>
                        <a:t>– Black formal</a:t>
                      </a:r>
                      <a:r>
                        <a:rPr lang="en-GB" baseline="0" dirty="0" smtClean="0"/>
                        <a:t> shoes/boots. No spots logos at all (even if they are black).  No adornments on the shoe. Shoes should be </a:t>
                      </a:r>
                      <a:r>
                        <a:rPr lang="en-GB" baseline="0" dirty="0" err="1" smtClean="0"/>
                        <a:t>polishable</a:t>
                      </a:r>
                      <a:r>
                        <a:rPr lang="en-GB" baseline="0" dirty="0" smtClean="0"/>
                        <a:t> </a:t>
                      </a:r>
                      <a:r>
                        <a:rPr lang="en-GB" baseline="0" dirty="0" err="1" smtClean="0"/>
                        <a:t>ie</a:t>
                      </a:r>
                      <a:r>
                        <a:rPr lang="en-GB" baseline="0" dirty="0" smtClean="0"/>
                        <a:t> not suede or canvas. </a:t>
                      </a:r>
                      <a:endParaRPr lang="en-GB" dirty="0"/>
                    </a:p>
                  </a:txBody>
                  <a:tcPr/>
                </a:tc>
                <a:extLst>
                  <a:ext uri="{0D108BD9-81ED-4DB2-BD59-A6C34878D82A}">
                    <a16:rowId xmlns:a16="http://schemas.microsoft.com/office/drawing/2014/main" val="2761712936"/>
                  </a:ext>
                </a:extLst>
              </a:tr>
              <a:tr h="271509">
                <a:tc>
                  <a:txBody>
                    <a:bodyPr/>
                    <a:lstStyle/>
                    <a:p>
                      <a:r>
                        <a:rPr lang="en-GB" b="1" dirty="0" smtClean="0"/>
                        <a:t>COAT</a:t>
                      </a:r>
                      <a:r>
                        <a:rPr lang="en-GB" dirty="0" smtClean="0"/>
                        <a:t> – Waterproof coats should be worn to school.  Hoods</a:t>
                      </a:r>
                      <a:r>
                        <a:rPr lang="en-GB" baseline="0" dirty="0" smtClean="0"/>
                        <a:t> should be down inside the building.</a:t>
                      </a:r>
                      <a:endParaRPr lang="en-GB" dirty="0"/>
                    </a:p>
                  </a:txBody>
                  <a:tcPr/>
                </a:tc>
                <a:extLst>
                  <a:ext uri="{0D108BD9-81ED-4DB2-BD59-A6C34878D82A}">
                    <a16:rowId xmlns:a16="http://schemas.microsoft.com/office/drawing/2014/main" val="1261122537"/>
                  </a:ext>
                </a:extLst>
              </a:tr>
              <a:tr h="271509">
                <a:tc>
                  <a:txBody>
                    <a:bodyPr/>
                    <a:lstStyle/>
                    <a:p>
                      <a:r>
                        <a:rPr lang="en-GB" b="1" dirty="0" smtClean="0"/>
                        <a:t>TIE</a:t>
                      </a:r>
                      <a:r>
                        <a:rPr lang="en-GB" dirty="0" smtClean="0"/>
                        <a:t> -  House ties should be worn</a:t>
                      </a:r>
                      <a:r>
                        <a:rPr lang="en-GB" baseline="0" dirty="0" smtClean="0"/>
                        <a:t> at all times.</a:t>
                      </a:r>
                      <a:endParaRPr lang="en-GB" dirty="0"/>
                    </a:p>
                  </a:txBody>
                  <a:tcPr/>
                </a:tc>
                <a:extLst>
                  <a:ext uri="{0D108BD9-81ED-4DB2-BD59-A6C34878D82A}">
                    <a16:rowId xmlns:a16="http://schemas.microsoft.com/office/drawing/2014/main" val="1574312348"/>
                  </a:ext>
                </a:extLst>
              </a:tr>
            </a:tbl>
          </a:graphicData>
        </a:graphic>
      </p:graphicFrame>
      <p:pic>
        <p:nvPicPr>
          <p:cNvPr id="7" name="Picture 6"/>
          <p:cNvPicPr>
            <a:picLocks noChangeAspect="1"/>
          </p:cNvPicPr>
          <p:nvPr/>
        </p:nvPicPr>
        <p:blipFill>
          <a:blip r:embed="rId17"/>
          <a:stretch>
            <a:fillRect/>
          </a:stretch>
        </p:blipFill>
        <p:spPr>
          <a:xfrm>
            <a:off x="5583932" y="742056"/>
            <a:ext cx="219075" cy="228600"/>
          </a:xfrm>
          <a:prstGeom prst="rect">
            <a:avLst/>
          </a:prstGeom>
        </p:spPr>
      </p:pic>
    </p:spTree>
    <p:extLst>
      <p:ext uri="{BB962C8B-B14F-4D97-AF65-F5344CB8AC3E}">
        <p14:creationId xmlns:p14="http://schemas.microsoft.com/office/powerpoint/2010/main" val="35156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8524" y="5549480"/>
            <a:ext cx="1111633" cy="1110752"/>
          </a:xfrm>
          <a:prstGeom prst="rect">
            <a:avLst/>
          </a:prstGeom>
        </p:spPr>
      </p:pic>
      <p:pic>
        <p:nvPicPr>
          <p:cNvPr id="11" name="Picture 10" descr="ecco_school_logo-full_colour_whit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256" y="14064"/>
            <a:ext cx="1058462" cy="1485000"/>
          </a:xfrm>
          <a:prstGeom prst="rect">
            <a:avLst/>
          </a:prstGeom>
        </p:spPr>
      </p:pic>
      <p:sp>
        <p:nvSpPr>
          <p:cNvPr id="4" name="Rectangle 3">
            <a:extLst>
              <a:ext uri="{FF2B5EF4-FFF2-40B4-BE49-F238E27FC236}">
                <a16:creationId xmlns:a16="http://schemas.microsoft.com/office/drawing/2014/main" id="{4BF35BCE-C04F-E743-9945-824F0A5512E6}"/>
              </a:ext>
            </a:extLst>
          </p:cNvPr>
          <p:cNvSpPr/>
          <p:nvPr/>
        </p:nvSpPr>
        <p:spPr>
          <a:xfrm>
            <a:off x="720308" y="179512"/>
            <a:ext cx="4581832" cy="530915"/>
          </a:xfrm>
          <a:prstGeom prst="rect">
            <a:avLst/>
          </a:prstGeom>
          <a:noFill/>
        </p:spPr>
        <p:txBody>
          <a:bodyPr wrap="none" lIns="68580" tIns="34290" rIns="68580" bIns="34290">
            <a:spAutoFit/>
          </a:bodyPr>
          <a:lstStyle/>
          <a:p>
            <a:pPr algn="ctr"/>
            <a:r>
              <a:rPr lang="en-US" sz="3000" dirty="0" err="1"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Ecclesfield</a:t>
            </a:r>
            <a:r>
              <a:rPr lang="en-US" sz="3000"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 School Uniform</a:t>
            </a:r>
            <a:endParaRPr lang="en-US" sz="3000"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460987974"/>
              </p:ext>
            </p:extLst>
          </p:nvPr>
        </p:nvGraphicFramePr>
        <p:xfrm>
          <a:off x="101093" y="1384917"/>
          <a:ext cx="6643357" cy="1691640"/>
        </p:xfrm>
        <a:graphic>
          <a:graphicData uri="http://schemas.openxmlformats.org/drawingml/2006/table">
            <a:tbl>
              <a:tblPr firstRow="1" bandRow="1">
                <a:tableStyleId>{5940675A-B579-460E-94D1-54222C63F5DA}</a:tableStyleId>
              </a:tblPr>
              <a:tblGrid>
                <a:gridCol w="6643357">
                  <a:extLst>
                    <a:ext uri="{9D8B030D-6E8A-4147-A177-3AD203B41FA5}">
                      <a16:colId xmlns:a16="http://schemas.microsoft.com/office/drawing/2014/main" val="2495810941"/>
                    </a:ext>
                  </a:extLst>
                </a:gridCol>
              </a:tblGrid>
              <a:tr h="271509">
                <a:tc>
                  <a:txBody>
                    <a:bodyPr/>
                    <a:lstStyle/>
                    <a:p>
                      <a:pPr algn="ctr"/>
                      <a:r>
                        <a:rPr lang="en-GB" b="1" dirty="0" smtClean="0"/>
                        <a:t>PE Uniform</a:t>
                      </a:r>
                      <a:endParaRPr lang="en-GB" b="1" dirty="0"/>
                    </a:p>
                  </a:txBody>
                  <a:tcPr>
                    <a:solidFill>
                      <a:schemeClr val="bg1">
                        <a:lumMod val="85000"/>
                      </a:schemeClr>
                    </a:solidFill>
                  </a:tcPr>
                </a:tc>
                <a:extLst>
                  <a:ext uri="{0D108BD9-81ED-4DB2-BD59-A6C34878D82A}">
                    <a16:rowId xmlns:a16="http://schemas.microsoft.com/office/drawing/2014/main" val="1213670144"/>
                  </a:ext>
                </a:extLst>
              </a:tr>
              <a:tr h="271509">
                <a:tc>
                  <a:txBody>
                    <a:bodyPr/>
                    <a:lstStyle/>
                    <a:p>
                      <a:r>
                        <a:rPr lang="en-GB" b="1" dirty="0" smtClean="0"/>
                        <a:t>PE TOP</a:t>
                      </a:r>
                      <a:r>
                        <a:rPr lang="en-GB" dirty="0" smtClean="0"/>
                        <a:t> – Red PE t-shirt with school logo.</a:t>
                      </a:r>
                      <a:r>
                        <a:rPr lang="en-GB" baseline="0" dirty="0" smtClean="0"/>
                        <a:t>. </a:t>
                      </a:r>
                      <a:endParaRPr lang="en-GB" dirty="0"/>
                    </a:p>
                  </a:txBody>
                  <a:tcPr/>
                </a:tc>
                <a:extLst>
                  <a:ext uri="{0D108BD9-81ED-4DB2-BD59-A6C34878D82A}">
                    <a16:rowId xmlns:a16="http://schemas.microsoft.com/office/drawing/2014/main" val="1514771011"/>
                  </a:ext>
                </a:extLst>
              </a:tr>
              <a:tr h="271509">
                <a:tc>
                  <a:txBody>
                    <a:bodyPr/>
                    <a:lstStyle/>
                    <a:p>
                      <a:r>
                        <a:rPr lang="en-GB" b="1" dirty="0" smtClean="0"/>
                        <a:t>SWEATSHIRT</a:t>
                      </a:r>
                      <a:r>
                        <a:rPr lang="en-GB" dirty="0" smtClean="0"/>
                        <a:t>– Black school PE sweatshirt with school logo.</a:t>
                      </a:r>
                      <a:r>
                        <a:rPr lang="en-GB" baseline="0" dirty="0" smtClean="0"/>
                        <a:t>.</a:t>
                      </a:r>
                      <a:endParaRPr lang="en-GB" dirty="0"/>
                    </a:p>
                  </a:txBody>
                  <a:tcPr/>
                </a:tc>
                <a:extLst>
                  <a:ext uri="{0D108BD9-81ED-4DB2-BD59-A6C34878D82A}">
                    <a16:rowId xmlns:a16="http://schemas.microsoft.com/office/drawing/2014/main" val="1028273181"/>
                  </a:ext>
                </a:extLst>
              </a:tr>
              <a:tr h="163199">
                <a:tc>
                  <a:txBody>
                    <a:bodyPr/>
                    <a:lstStyle/>
                    <a:p>
                      <a:r>
                        <a:rPr lang="en-GB" b="1" dirty="0" smtClean="0"/>
                        <a:t>TRAINERS </a:t>
                      </a:r>
                      <a:r>
                        <a:rPr lang="en-GB" dirty="0" smtClean="0"/>
                        <a:t>– Lace up trainers suitable for high impact exercise should be worn.</a:t>
                      </a:r>
                      <a:endParaRPr lang="en-GB" dirty="0"/>
                    </a:p>
                  </a:txBody>
                  <a:tcPr/>
                </a:tc>
                <a:extLst>
                  <a:ext uri="{0D108BD9-81ED-4DB2-BD59-A6C34878D82A}">
                    <a16:rowId xmlns:a16="http://schemas.microsoft.com/office/drawing/2014/main" val="2761712936"/>
                  </a:ext>
                </a:extLst>
              </a:tr>
              <a:tr h="163199">
                <a:tc>
                  <a:txBody>
                    <a:bodyPr/>
                    <a:lstStyle/>
                    <a:p>
                      <a:r>
                        <a:rPr lang="en-GB" b="1" dirty="0" smtClean="0"/>
                        <a:t>HEALTH</a:t>
                      </a:r>
                      <a:r>
                        <a:rPr lang="en-GB" b="1" baseline="0" dirty="0" smtClean="0"/>
                        <a:t> &amp; SAFETY </a:t>
                      </a:r>
                      <a:r>
                        <a:rPr lang="en-GB" baseline="0" dirty="0" smtClean="0"/>
                        <a:t>– all piercings must be removed during PE lessons.  Long hair must be tied back. </a:t>
                      </a:r>
                      <a:endParaRPr lang="en-GB" dirty="0"/>
                    </a:p>
                  </a:txBody>
                  <a:tcPr/>
                </a:tc>
                <a:extLst>
                  <a:ext uri="{0D108BD9-81ED-4DB2-BD59-A6C34878D82A}">
                    <a16:rowId xmlns:a16="http://schemas.microsoft.com/office/drawing/2014/main" val="1896567846"/>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958384722"/>
              </p:ext>
            </p:extLst>
          </p:nvPr>
        </p:nvGraphicFramePr>
        <p:xfrm>
          <a:off x="128019" y="3347864"/>
          <a:ext cx="6623869" cy="2034540"/>
        </p:xfrm>
        <a:graphic>
          <a:graphicData uri="http://schemas.openxmlformats.org/drawingml/2006/table">
            <a:tbl>
              <a:tblPr firstRow="1" bandRow="1">
                <a:tableStyleId>{5940675A-B579-460E-94D1-54222C63F5DA}</a:tableStyleId>
              </a:tblPr>
              <a:tblGrid>
                <a:gridCol w="6623869">
                  <a:extLst>
                    <a:ext uri="{9D8B030D-6E8A-4147-A177-3AD203B41FA5}">
                      <a16:colId xmlns:a16="http://schemas.microsoft.com/office/drawing/2014/main" val="2495810941"/>
                    </a:ext>
                  </a:extLst>
                </a:gridCol>
              </a:tblGrid>
              <a:tr h="271509">
                <a:tc>
                  <a:txBody>
                    <a:bodyPr/>
                    <a:lstStyle/>
                    <a:p>
                      <a:pPr algn="ctr"/>
                      <a:r>
                        <a:rPr lang="en-GB" b="1" dirty="0" smtClean="0"/>
                        <a:t>Support</a:t>
                      </a:r>
                      <a:endParaRPr lang="en-GB" b="1" dirty="0"/>
                    </a:p>
                  </a:txBody>
                  <a:tcPr>
                    <a:solidFill>
                      <a:schemeClr val="bg1">
                        <a:lumMod val="85000"/>
                      </a:schemeClr>
                    </a:solidFill>
                  </a:tcPr>
                </a:tc>
                <a:extLst>
                  <a:ext uri="{0D108BD9-81ED-4DB2-BD59-A6C34878D82A}">
                    <a16:rowId xmlns:a16="http://schemas.microsoft.com/office/drawing/2014/main" val="1213670144"/>
                  </a:ext>
                </a:extLst>
              </a:tr>
              <a:tr h="271509">
                <a:tc>
                  <a:txBody>
                    <a:bodyPr/>
                    <a:lstStyle/>
                    <a:p>
                      <a:r>
                        <a:rPr lang="en-GB" b="0" dirty="0" smtClean="0"/>
                        <a:t>As a School,</a:t>
                      </a:r>
                      <a:r>
                        <a:rPr lang="en-GB" b="0" baseline="0" dirty="0" smtClean="0"/>
                        <a:t> we endeavour to support all families so that uniform is not a barrier to attending.  </a:t>
                      </a:r>
                      <a:r>
                        <a:rPr lang="en-GB" b="0" baseline="0" dirty="0" err="1" smtClean="0"/>
                        <a:t>Ecclesfield</a:t>
                      </a:r>
                      <a:r>
                        <a:rPr lang="en-GB" b="0" baseline="0" dirty="0" smtClean="0"/>
                        <a:t> School is proud to work alongside </a:t>
                      </a:r>
                      <a:r>
                        <a:rPr lang="en-GB" b="0" baseline="0" dirty="0" err="1" smtClean="0"/>
                        <a:t>Ecclesfield</a:t>
                      </a:r>
                      <a:r>
                        <a:rPr lang="en-GB" b="0" baseline="0" dirty="0" smtClean="0"/>
                        <a:t> Parish Council and their Uniform Swap Shop who will help to provide uniform for students.</a:t>
                      </a:r>
                    </a:p>
                    <a:p>
                      <a:endParaRPr lang="en-GB" b="0" baseline="0" dirty="0" smtClean="0"/>
                    </a:p>
                    <a:p>
                      <a:r>
                        <a:rPr lang="en-GB" b="0" baseline="0" dirty="0" smtClean="0"/>
                        <a:t>Equally, given the current rise in cost of living, we as a school, are happy to help wherever we can do so.  Please contact your child’s Form Tutor for more information on how to access financial support to purchase uniform and equipment so that your child can achieve their best at School.</a:t>
                      </a:r>
                      <a:endParaRPr lang="en-GB" b="0" dirty="0"/>
                    </a:p>
                  </a:txBody>
                  <a:tcPr/>
                </a:tc>
                <a:extLst>
                  <a:ext uri="{0D108BD9-81ED-4DB2-BD59-A6C34878D82A}">
                    <a16:rowId xmlns:a16="http://schemas.microsoft.com/office/drawing/2014/main" val="1514771011"/>
                  </a:ext>
                </a:extLst>
              </a:tr>
            </a:tbl>
          </a:graphicData>
        </a:graphic>
      </p:graphicFrame>
      <p:sp>
        <p:nvSpPr>
          <p:cNvPr id="12" name="TextBox 11"/>
          <p:cNvSpPr txBox="1"/>
          <p:nvPr/>
        </p:nvSpPr>
        <p:spPr>
          <a:xfrm>
            <a:off x="77518" y="6482387"/>
            <a:ext cx="1500781" cy="523220"/>
          </a:xfrm>
          <a:prstGeom prst="rect">
            <a:avLst/>
          </a:prstGeom>
          <a:noFill/>
        </p:spPr>
        <p:txBody>
          <a:bodyPr wrap="square" rtlCol="0">
            <a:spAutoFit/>
          </a:bodyPr>
          <a:lstStyle/>
          <a:p>
            <a:pPr algn="ctr"/>
            <a:r>
              <a:rPr lang="en-GB" sz="1400" dirty="0" smtClean="0"/>
              <a:t>Link to full uniform brochure</a:t>
            </a:r>
            <a:endParaRPr lang="en-GB" sz="1400" dirty="0"/>
          </a:p>
        </p:txBody>
      </p:sp>
      <p:pic>
        <p:nvPicPr>
          <p:cNvPr id="13" name="Picture 12"/>
          <p:cNvPicPr>
            <a:picLocks noChangeAspect="1"/>
          </p:cNvPicPr>
          <p:nvPr/>
        </p:nvPicPr>
        <p:blipFill>
          <a:blip r:embed="rId5"/>
          <a:stretch>
            <a:fillRect/>
          </a:stretch>
        </p:blipFill>
        <p:spPr>
          <a:xfrm>
            <a:off x="3076062" y="5681259"/>
            <a:ext cx="856994" cy="867640"/>
          </a:xfrm>
          <a:prstGeom prst="rect">
            <a:avLst/>
          </a:prstGeom>
        </p:spPr>
      </p:pic>
      <p:sp>
        <p:nvSpPr>
          <p:cNvPr id="23" name="TextBox 22"/>
          <p:cNvSpPr txBox="1"/>
          <p:nvPr/>
        </p:nvSpPr>
        <p:spPr>
          <a:xfrm>
            <a:off x="2786592" y="6503642"/>
            <a:ext cx="1500781" cy="523220"/>
          </a:xfrm>
          <a:prstGeom prst="rect">
            <a:avLst/>
          </a:prstGeom>
          <a:noFill/>
        </p:spPr>
        <p:txBody>
          <a:bodyPr wrap="square" rtlCol="0">
            <a:spAutoFit/>
          </a:bodyPr>
          <a:lstStyle/>
          <a:p>
            <a:pPr algn="ctr"/>
            <a:r>
              <a:rPr lang="en-GB" sz="1400" dirty="0" smtClean="0"/>
              <a:t>Link to uniform supplier</a:t>
            </a:r>
            <a:endParaRPr lang="en-GB" sz="1400" dirty="0"/>
          </a:p>
        </p:txBody>
      </p:sp>
      <p:pic>
        <p:nvPicPr>
          <p:cNvPr id="24" name="Picture 23"/>
          <p:cNvPicPr>
            <a:picLocks noChangeAspect="1"/>
          </p:cNvPicPr>
          <p:nvPr/>
        </p:nvPicPr>
        <p:blipFill>
          <a:blip r:embed="rId6"/>
          <a:stretch>
            <a:fillRect/>
          </a:stretch>
        </p:blipFill>
        <p:spPr>
          <a:xfrm>
            <a:off x="5320553" y="5717807"/>
            <a:ext cx="825406" cy="814958"/>
          </a:xfrm>
          <a:prstGeom prst="rect">
            <a:avLst/>
          </a:prstGeom>
        </p:spPr>
      </p:pic>
      <p:sp>
        <p:nvSpPr>
          <p:cNvPr id="25" name="TextBox 24"/>
          <p:cNvSpPr txBox="1"/>
          <p:nvPr/>
        </p:nvSpPr>
        <p:spPr>
          <a:xfrm>
            <a:off x="5036255" y="6529020"/>
            <a:ext cx="1500781" cy="523220"/>
          </a:xfrm>
          <a:prstGeom prst="rect">
            <a:avLst/>
          </a:prstGeom>
          <a:noFill/>
        </p:spPr>
        <p:txBody>
          <a:bodyPr wrap="square" rtlCol="0">
            <a:spAutoFit/>
          </a:bodyPr>
          <a:lstStyle/>
          <a:p>
            <a:pPr algn="ctr"/>
            <a:r>
              <a:rPr lang="en-GB" sz="1400" dirty="0" smtClean="0"/>
              <a:t>Link to Uniform Swap Shop</a:t>
            </a:r>
            <a:endParaRPr lang="en-GB" sz="1400" dirty="0"/>
          </a:p>
        </p:txBody>
      </p:sp>
      <p:pic>
        <p:nvPicPr>
          <p:cNvPr id="2" name="Picture 1"/>
          <p:cNvPicPr>
            <a:picLocks noChangeAspect="1"/>
          </p:cNvPicPr>
          <p:nvPr/>
        </p:nvPicPr>
        <p:blipFill>
          <a:blip r:embed="rId7"/>
          <a:stretch>
            <a:fillRect/>
          </a:stretch>
        </p:blipFill>
        <p:spPr>
          <a:xfrm>
            <a:off x="128578904" y="-20630800"/>
            <a:ext cx="7695011" cy="7695011"/>
          </a:xfrm>
          <a:prstGeom prst="rect">
            <a:avLst/>
          </a:prstGeom>
        </p:spPr>
      </p:pic>
    </p:spTree>
    <p:extLst>
      <p:ext uri="{BB962C8B-B14F-4D97-AF65-F5344CB8AC3E}">
        <p14:creationId xmlns:p14="http://schemas.microsoft.com/office/powerpoint/2010/main" val="142602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464</Words>
  <Application>Microsoft Office PowerPoint</Application>
  <PresentationFormat>On-screen Show (4:3)</PresentationFormat>
  <Paragraphs>30</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Tahoma</vt:lpstr>
      <vt:lpstr>Office Theme</vt:lpstr>
      <vt:lpstr>PowerPoint Presentation</vt:lpstr>
      <vt:lpstr>PowerPoint Presentation</vt:lpstr>
    </vt:vector>
  </TitlesOfParts>
  <Company>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chamill</dc:creator>
  <cp:lastModifiedBy>M Rodgers</cp:lastModifiedBy>
  <cp:revision>56</cp:revision>
  <cp:lastPrinted>2018-09-17T16:07:52Z</cp:lastPrinted>
  <dcterms:created xsi:type="dcterms:W3CDTF">2014-09-23T10:43:55Z</dcterms:created>
  <dcterms:modified xsi:type="dcterms:W3CDTF">2022-08-16T19:26:29Z</dcterms:modified>
</cp:coreProperties>
</file>